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90" r:id="rId3"/>
    <p:sldId id="312" r:id="rId4"/>
    <p:sldId id="311" r:id="rId5"/>
    <p:sldId id="313" r:id="rId6"/>
    <p:sldId id="314" r:id="rId7"/>
    <p:sldId id="307" r:id="rId8"/>
    <p:sldId id="297" r:id="rId9"/>
    <p:sldId id="308" r:id="rId10"/>
    <p:sldId id="298" r:id="rId11"/>
    <p:sldId id="299" r:id="rId12"/>
    <p:sldId id="302" r:id="rId13"/>
    <p:sldId id="304" r:id="rId14"/>
    <p:sldId id="300" r:id="rId15"/>
    <p:sldId id="303" r:id="rId16"/>
    <p:sldId id="306" r:id="rId17"/>
    <p:sldId id="301" r:id="rId18"/>
    <p:sldId id="305" r:id="rId19"/>
    <p:sldId id="309" r:id="rId20"/>
    <p:sldId id="31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676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6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69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55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39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8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675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8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808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4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8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9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5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/>
              <a:t>Programare</a:t>
            </a:r>
            <a:r>
              <a:rPr lang="hu-HU" dirty="0"/>
              <a:t> </a:t>
            </a:r>
            <a:r>
              <a:rPr lang="hu-HU" dirty="0" err="1"/>
              <a:t>orientată</a:t>
            </a:r>
            <a:r>
              <a:rPr lang="hu-HU" dirty="0"/>
              <a:t> pe </a:t>
            </a:r>
            <a:r>
              <a:rPr lang="hu-HU" dirty="0" err="1"/>
              <a:t>obiecte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/>
              <a:t>Fejér Magdolna</a:t>
            </a:r>
          </a:p>
          <a:p>
            <a:endParaRPr lang="hu-HU" dirty="0"/>
          </a:p>
          <a:p>
            <a:endParaRPr lang="en-GB" dirty="0"/>
          </a:p>
          <a:p>
            <a:pPr algn="ctr"/>
            <a:r>
              <a:rPr lang="ro-RO" dirty="0" err="1"/>
              <a:t>Tîrgu</a:t>
            </a:r>
            <a:r>
              <a:rPr lang="ro-RO" dirty="0"/>
              <a:t> Mureș</a:t>
            </a:r>
            <a:endParaRPr lang="en-GB" dirty="0"/>
          </a:p>
          <a:p>
            <a:pPr algn="ctr"/>
            <a:r>
              <a:rPr lang="ro-RO" dirty="0"/>
              <a:t>12.06.</a:t>
            </a:r>
            <a:r>
              <a:rPr lang="en-GB" dirty="0"/>
              <a:t>2019.</a:t>
            </a:r>
          </a:p>
        </p:txBody>
      </p:sp>
    </p:spTree>
    <p:extLst>
      <p:ext uri="{BB962C8B-B14F-4D97-AF65-F5344CB8AC3E}">
        <p14:creationId xmlns:p14="http://schemas.microsoft.com/office/powerpoint/2010/main" val="87086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Problema</a:t>
            </a:r>
            <a:r>
              <a:rPr lang="hu-HU" dirty="0"/>
              <a:t> 2.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274" y="2209800"/>
            <a:ext cx="9553576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o-RO" dirty="0"/>
              <a:t>Să se creeze clasa </a:t>
            </a:r>
            <a:r>
              <a:rPr lang="hu-HU" b="1" dirty="0" err="1"/>
              <a:t>Dreptunghi</a:t>
            </a:r>
            <a:r>
              <a:rPr lang="hu-HU" dirty="0"/>
              <a:t> </a:t>
            </a:r>
            <a:r>
              <a:rPr lang="hu-HU" dirty="0" err="1"/>
              <a:t>cu</a:t>
            </a:r>
            <a:r>
              <a:rPr lang="hu-HU" dirty="0"/>
              <a:t> </a:t>
            </a:r>
            <a:r>
              <a:rPr lang="hu-HU" dirty="0" err="1"/>
              <a:t>datele</a:t>
            </a:r>
            <a:r>
              <a:rPr lang="hu-HU" dirty="0"/>
              <a:t>: </a:t>
            </a:r>
            <a:r>
              <a:rPr lang="hu-HU" dirty="0" err="1"/>
              <a:t>lățime</a:t>
            </a:r>
            <a:r>
              <a:rPr lang="hu-HU" dirty="0"/>
              <a:t> </a:t>
            </a:r>
            <a:r>
              <a:rPr lang="hu-HU" dirty="0" err="1"/>
              <a:t>și</a:t>
            </a:r>
            <a:r>
              <a:rPr lang="hu-HU" dirty="0"/>
              <a:t> </a:t>
            </a:r>
            <a:r>
              <a:rPr lang="hu-HU" dirty="0" err="1"/>
              <a:t>lungime</a:t>
            </a:r>
            <a:r>
              <a:rPr lang="hu-HU" dirty="0"/>
              <a:t>. </a:t>
            </a:r>
            <a:r>
              <a:rPr lang="hu-HU" dirty="0" err="1"/>
              <a:t>Clasa</a:t>
            </a:r>
            <a:r>
              <a:rPr lang="hu-HU" dirty="0"/>
              <a:t> </a:t>
            </a:r>
            <a:r>
              <a:rPr lang="hu-HU" dirty="0" err="1"/>
              <a:t>să</a:t>
            </a:r>
            <a:r>
              <a:rPr lang="hu-HU" dirty="0"/>
              <a:t> </a:t>
            </a:r>
            <a:r>
              <a:rPr lang="hu-HU" dirty="0" err="1"/>
              <a:t>conțină</a:t>
            </a:r>
            <a:r>
              <a:rPr lang="hu-HU" dirty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err="1"/>
              <a:t>Constructor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err="1"/>
              <a:t>Destructor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O </a:t>
            </a:r>
            <a:r>
              <a:rPr lang="hu-HU" dirty="0" err="1"/>
              <a:t>metodă</a:t>
            </a:r>
            <a:r>
              <a:rPr lang="hu-HU" dirty="0"/>
              <a:t> </a:t>
            </a:r>
            <a:r>
              <a:rPr lang="hu-HU" dirty="0" err="1"/>
              <a:t>pentru</a:t>
            </a:r>
            <a:r>
              <a:rPr lang="hu-HU" dirty="0"/>
              <a:t> </a:t>
            </a:r>
            <a:r>
              <a:rPr lang="hu-HU" dirty="0" err="1"/>
              <a:t>calcularea</a:t>
            </a:r>
            <a:r>
              <a:rPr lang="hu-HU" dirty="0"/>
              <a:t> </a:t>
            </a:r>
            <a:r>
              <a:rPr lang="hu-HU" dirty="0" err="1"/>
              <a:t>ariei</a:t>
            </a:r>
            <a:r>
              <a:rPr lang="hu-HU" dirty="0"/>
              <a:t> </a:t>
            </a:r>
            <a:r>
              <a:rPr lang="hu-HU" dirty="0" err="1"/>
              <a:t>unui</a:t>
            </a:r>
            <a:r>
              <a:rPr lang="hu-HU" dirty="0"/>
              <a:t> </a:t>
            </a:r>
            <a:r>
              <a:rPr lang="hu-HU" dirty="0" err="1"/>
              <a:t>dreptunghi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O </a:t>
            </a:r>
            <a:r>
              <a:rPr lang="hu-HU" dirty="0" err="1"/>
              <a:t>metodă</a:t>
            </a:r>
            <a:r>
              <a:rPr lang="hu-HU" dirty="0"/>
              <a:t> </a:t>
            </a:r>
            <a:r>
              <a:rPr lang="hu-HU" dirty="0" err="1"/>
              <a:t>pentru</a:t>
            </a:r>
            <a:r>
              <a:rPr lang="hu-HU" dirty="0"/>
              <a:t> </a:t>
            </a:r>
            <a:r>
              <a:rPr lang="hu-HU" dirty="0" err="1"/>
              <a:t>calcularea</a:t>
            </a:r>
            <a:r>
              <a:rPr lang="hu-HU" dirty="0"/>
              <a:t> </a:t>
            </a:r>
            <a:r>
              <a:rPr lang="hu-HU" dirty="0" err="1"/>
              <a:t>perimetrului</a:t>
            </a:r>
            <a:r>
              <a:rPr lang="hu-HU" dirty="0"/>
              <a:t> </a:t>
            </a:r>
            <a:r>
              <a:rPr lang="hu-HU" dirty="0" err="1"/>
              <a:t>unui</a:t>
            </a:r>
            <a:r>
              <a:rPr lang="hu-HU" dirty="0"/>
              <a:t> </a:t>
            </a:r>
            <a:r>
              <a:rPr lang="hu-HU" dirty="0" err="1"/>
              <a:t>dreptunghi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16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965835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/>
              <a:t>Metodele clasei </a:t>
            </a:r>
            <a:r>
              <a:rPr lang="en-GB" dirty="0"/>
              <a:t>Graphics </a:t>
            </a:r>
            <a:r>
              <a:rPr lang="hu-HU" dirty="0"/>
              <a:t>(</a:t>
            </a:r>
            <a:r>
              <a:rPr lang="en-GB" dirty="0" err="1"/>
              <a:t>System.Drawing</a:t>
            </a:r>
            <a:r>
              <a:rPr lang="en-GB" dirty="0"/>
              <a:t> </a:t>
            </a:r>
            <a:r>
              <a:rPr lang="hu-HU" dirty="0"/>
              <a:t>):</a:t>
            </a:r>
          </a:p>
          <a:p>
            <a:endParaRPr lang="hu-HU" dirty="0"/>
          </a:p>
          <a:p>
            <a:pPr lvl="1" algn="ctr">
              <a:lnSpc>
                <a:spcPct val="150000"/>
              </a:lnSpc>
            </a:pPr>
            <a:r>
              <a:rPr lang="en-GB" b="1" dirty="0" err="1"/>
              <a:t>DrawLine</a:t>
            </a:r>
            <a:endParaRPr lang="en-GB" b="1" dirty="0"/>
          </a:p>
          <a:p>
            <a:pPr lvl="1" algn="ctr">
              <a:lnSpc>
                <a:spcPct val="150000"/>
              </a:lnSpc>
            </a:pPr>
            <a:r>
              <a:rPr lang="en-GB" b="1" dirty="0" err="1"/>
              <a:t>DrawEllipse</a:t>
            </a:r>
            <a:endParaRPr lang="hu-HU" b="1" dirty="0"/>
          </a:p>
          <a:p>
            <a:pPr lvl="1" algn="ctr">
              <a:lnSpc>
                <a:spcPct val="150000"/>
              </a:lnSpc>
            </a:pPr>
            <a:r>
              <a:rPr lang="hu-HU" b="1" dirty="0" err="1"/>
              <a:t>DrawRectangle</a:t>
            </a:r>
            <a:endParaRPr lang="hu-HU" b="1" dirty="0"/>
          </a:p>
          <a:p>
            <a:pPr lvl="1" algn="ctr">
              <a:lnSpc>
                <a:spcPct val="150000"/>
              </a:lnSpc>
            </a:pPr>
            <a:r>
              <a:rPr lang="hu-HU" b="1" dirty="0" err="1"/>
              <a:t>FillRectangle</a:t>
            </a:r>
            <a:endParaRPr lang="hu-HU" b="1" dirty="0"/>
          </a:p>
          <a:p>
            <a:pPr lvl="1" algn="ctr">
              <a:lnSpc>
                <a:spcPct val="150000"/>
              </a:lnSpc>
            </a:pPr>
            <a:r>
              <a:rPr lang="hu-HU" b="1" dirty="0" err="1"/>
              <a:t>FillEllipse</a:t>
            </a:r>
            <a:endParaRPr lang="hu-HU" b="1" dirty="0"/>
          </a:p>
          <a:p>
            <a:pPr lvl="1" algn="ctr">
              <a:lnSpc>
                <a:spcPct val="150000"/>
              </a:lnSpc>
            </a:pPr>
            <a:r>
              <a:rPr lang="hu-HU" b="1" dirty="0" err="1"/>
              <a:t>DrawImage</a:t>
            </a:r>
            <a:endParaRPr lang="hu-HU" b="1" dirty="0"/>
          </a:p>
          <a:p>
            <a:pPr lvl="1" algn="ctr">
              <a:lnSpc>
                <a:spcPct val="150000"/>
              </a:lnSpc>
            </a:pPr>
            <a:r>
              <a:rPr lang="hu-HU" b="1" dirty="0" err="1"/>
              <a:t>DrawString</a:t>
            </a:r>
            <a:endParaRPr lang="hu-HU" b="1" dirty="0"/>
          </a:p>
          <a:p>
            <a:pPr lvl="1"/>
            <a:endParaRPr lang="hu-HU" b="1" dirty="0"/>
          </a:p>
          <a:p>
            <a:endParaRPr lang="hu-HU" dirty="0"/>
          </a:p>
          <a:p>
            <a:endParaRPr lang="hu-HU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26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95323" y="1828800"/>
            <a:ext cx="96583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b="1" dirty="0" err="1"/>
              <a:t>DrawLine</a:t>
            </a:r>
            <a:r>
              <a:rPr lang="en-GB" b="1" dirty="0"/>
              <a:t>:</a:t>
            </a:r>
            <a:r>
              <a:rPr lang="en-GB" dirty="0"/>
              <a:t> </a:t>
            </a:r>
            <a:endParaRPr lang="ro-RO" dirty="0"/>
          </a:p>
          <a:p>
            <a:r>
              <a:rPr lang="en-GB" dirty="0"/>
              <a:t>cu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en-GB" dirty="0"/>
              <a:t> </a:t>
            </a:r>
            <a:r>
              <a:rPr lang="en-GB" dirty="0" err="1"/>
              <a:t>creion</a:t>
            </a:r>
            <a:r>
              <a:rPr lang="en-GB" dirty="0"/>
              <a:t> se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desena</a:t>
            </a:r>
            <a:r>
              <a:rPr lang="en-GB" dirty="0"/>
              <a:t> o </a:t>
            </a:r>
            <a:r>
              <a:rPr lang="en-GB" dirty="0" err="1"/>
              <a:t>linie</a:t>
            </a:r>
            <a:r>
              <a:rPr lang="en-GB" dirty="0"/>
              <a:t> </a:t>
            </a:r>
            <a:r>
              <a:rPr lang="ro-RO" dirty="0"/>
              <a:t>î</a:t>
            </a:r>
            <a:r>
              <a:rPr lang="en-GB" dirty="0" err="1"/>
              <a:t>ntre</a:t>
            </a:r>
            <a:r>
              <a:rPr lang="en-GB" dirty="0"/>
              <a:t> </a:t>
            </a:r>
            <a:r>
              <a:rPr lang="en-GB" dirty="0" err="1"/>
              <a:t>dou</a:t>
            </a:r>
            <a:r>
              <a:rPr lang="ro-RO" dirty="0"/>
              <a:t>ă </a:t>
            </a:r>
            <a:r>
              <a:rPr lang="en-GB" dirty="0" err="1"/>
              <a:t>puncte</a:t>
            </a:r>
            <a:r>
              <a:rPr lang="ro-RO" dirty="0"/>
              <a:t>.</a:t>
            </a:r>
            <a:endParaRPr lang="hu-HU" dirty="0"/>
          </a:p>
          <a:p>
            <a:endParaRPr lang="hu-HU" dirty="0"/>
          </a:p>
          <a:p>
            <a:pPr lvl="2"/>
            <a:r>
              <a:rPr lang="en-GB" b="1" dirty="0"/>
              <a:t>public void </a:t>
            </a:r>
            <a:r>
              <a:rPr lang="en-GB" b="1" dirty="0" err="1"/>
              <a:t>DrawLine</a:t>
            </a:r>
            <a:r>
              <a:rPr lang="hu-HU" b="1" dirty="0"/>
              <a:t>(</a:t>
            </a:r>
            <a:endParaRPr lang="en-GB" b="1" dirty="0"/>
          </a:p>
          <a:p>
            <a:pPr lvl="3"/>
            <a:r>
              <a:rPr lang="en-GB" b="1" dirty="0"/>
              <a:t>Pen </a:t>
            </a:r>
            <a:r>
              <a:rPr lang="hu-HU" b="1" dirty="0"/>
              <a:t>ceruza,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x1</a:t>
            </a:r>
            <a:r>
              <a:rPr lang="hu-HU" b="1" dirty="0"/>
              <a:t>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y1</a:t>
            </a:r>
            <a:r>
              <a:rPr lang="hu-HU" b="1" dirty="0"/>
              <a:t>,</a:t>
            </a:r>
            <a:endParaRPr lang="en-GB" b="1" dirty="0"/>
          </a:p>
          <a:p>
            <a:pPr lvl="3"/>
            <a:r>
              <a:rPr lang="en-GB" b="1" dirty="0" err="1"/>
              <a:t>int</a:t>
            </a:r>
            <a:r>
              <a:rPr lang="en-GB" b="1" dirty="0"/>
              <a:t> x2</a:t>
            </a:r>
            <a:r>
              <a:rPr lang="hu-HU" b="1" dirty="0"/>
              <a:t>,</a:t>
            </a:r>
            <a:endParaRPr lang="en-GB" b="1" dirty="0"/>
          </a:p>
          <a:p>
            <a:pPr lvl="3"/>
            <a:r>
              <a:rPr lang="en-GB" b="1" dirty="0" err="1"/>
              <a:t>int</a:t>
            </a:r>
            <a:r>
              <a:rPr lang="en-GB" b="1" dirty="0"/>
              <a:t> y2</a:t>
            </a:r>
            <a:r>
              <a:rPr lang="hu-HU" b="1" dirty="0"/>
              <a:t>)</a:t>
            </a:r>
            <a:endParaRPr lang="en-GB" b="1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Graphics g = </a:t>
            </a:r>
            <a:r>
              <a:rPr lang="en-GB" dirty="0" err="1"/>
              <a:t>e.Graphics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Pen </a:t>
            </a:r>
            <a:r>
              <a:rPr lang="en-GB" dirty="0" err="1"/>
              <a:t>ceruza</a:t>
            </a:r>
            <a:r>
              <a:rPr lang="en-GB" dirty="0"/>
              <a:t> = new Pen(</a:t>
            </a:r>
            <a:r>
              <a:rPr lang="en-GB" dirty="0" err="1"/>
              <a:t>Color.Green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it-IT" dirty="0"/>
              <a:t>g.DrawLine(ceruza, 2, 2, 40,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1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2209800"/>
            <a:ext cx="10972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en-GB" b="1" dirty="0"/>
              <a:t>Draw</a:t>
            </a:r>
            <a:r>
              <a:rPr lang="hu-HU" b="1" dirty="0" err="1"/>
              <a:t>Ellipse</a:t>
            </a:r>
            <a:r>
              <a:rPr lang="ro-RO" b="1" dirty="0"/>
              <a:t>:</a:t>
            </a:r>
          </a:p>
          <a:p>
            <a:r>
              <a:rPr lang="en-GB" dirty="0"/>
              <a:t>cu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en-GB" dirty="0"/>
              <a:t> </a:t>
            </a:r>
            <a:r>
              <a:rPr lang="ro-RO" dirty="0"/>
              <a:t>creion se poate desena o elipsă de anumite dimensiuni.</a:t>
            </a:r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Draw</a:t>
            </a:r>
            <a:r>
              <a:rPr lang="hu-HU" b="1" dirty="0" err="1"/>
              <a:t>Ellipse</a:t>
            </a:r>
            <a:r>
              <a:rPr lang="hu-HU" b="1" dirty="0"/>
              <a:t>(</a:t>
            </a:r>
            <a:endParaRPr lang="en-GB" b="1" dirty="0"/>
          </a:p>
          <a:p>
            <a:pPr lvl="3"/>
            <a:r>
              <a:rPr lang="en-GB" b="1" dirty="0"/>
              <a:t>Pen </a:t>
            </a:r>
            <a:r>
              <a:rPr lang="hu-HU" b="1" dirty="0"/>
              <a:t>ceruza,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x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y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szélesség,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5323" y="4619625"/>
            <a:ext cx="7181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en-GB" dirty="0"/>
              <a:t>Pen </a:t>
            </a:r>
            <a:r>
              <a:rPr lang="en-GB" dirty="0" err="1"/>
              <a:t>ceruza</a:t>
            </a:r>
            <a:r>
              <a:rPr lang="en-GB" dirty="0"/>
              <a:t> = new Pen(</a:t>
            </a:r>
            <a:r>
              <a:rPr lang="en-GB" dirty="0" err="1"/>
              <a:t>Color</a:t>
            </a:r>
            <a:r>
              <a:rPr lang="en-GB" dirty="0"/>
              <a:t>.</a:t>
            </a:r>
            <a:r>
              <a:rPr lang="hu-HU" dirty="0"/>
              <a:t>Red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en-GB" dirty="0" err="1"/>
              <a:t>g.DrawEllipse</a:t>
            </a:r>
            <a:r>
              <a:rPr lang="en-GB" dirty="0"/>
              <a:t>(</a:t>
            </a:r>
            <a:r>
              <a:rPr lang="en-GB" dirty="0" err="1"/>
              <a:t>ceruza</a:t>
            </a:r>
            <a:r>
              <a:rPr lang="en-GB" dirty="0"/>
              <a:t>, 100, 100, 100, 100);</a:t>
            </a:r>
          </a:p>
        </p:txBody>
      </p:sp>
    </p:spTree>
    <p:extLst>
      <p:ext uri="{BB962C8B-B14F-4D97-AF65-F5344CB8AC3E}">
        <p14:creationId xmlns:p14="http://schemas.microsoft.com/office/powerpoint/2010/main" val="2781440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09598" y="1499587"/>
            <a:ext cx="109728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en-GB" b="1" dirty="0" err="1"/>
              <a:t>DrawRectangle</a:t>
            </a:r>
            <a:r>
              <a:rPr lang="ro-RO" b="1" dirty="0"/>
              <a:t>:</a:t>
            </a:r>
          </a:p>
          <a:p>
            <a:r>
              <a:rPr lang="en-GB" dirty="0"/>
              <a:t> cu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en-GB" dirty="0"/>
              <a:t> </a:t>
            </a:r>
            <a:r>
              <a:rPr lang="ro-RO" dirty="0"/>
              <a:t>creion se poate desena un dreptunghi de anumite dimensiuni.</a:t>
            </a:r>
            <a:endParaRPr lang="en-GB" dirty="0"/>
          </a:p>
          <a:p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</a:t>
            </a:r>
            <a:r>
              <a:rPr lang="en-GB" b="1" dirty="0" err="1"/>
              <a:t>DrawRectangle</a:t>
            </a:r>
            <a:r>
              <a:rPr lang="hu-HU" b="1" dirty="0"/>
              <a:t>(</a:t>
            </a:r>
          </a:p>
          <a:p>
            <a:pPr lvl="3"/>
            <a:r>
              <a:rPr lang="en-GB" b="1" dirty="0"/>
              <a:t>Pen </a:t>
            </a:r>
            <a:r>
              <a:rPr lang="hu-HU" b="1" dirty="0"/>
              <a:t>ceruza,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x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y</a:t>
            </a:r>
            <a:r>
              <a:rPr lang="hu-HU" b="1" dirty="0"/>
              <a:t>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szélesség,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err="1"/>
              <a:t>magassság</a:t>
            </a:r>
            <a:r>
              <a:rPr lang="hu-HU" b="1" dirty="0"/>
              <a:t>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en-GB" dirty="0"/>
              <a:t>Pen </a:t>
            </a:r>
            <a:r>
              <a:rPr lang="en-GB" dirty="0" err="1"/>
              <a:t>ceruza</a:t>
            </a:r>
            <a:r>
              <a:rPr lang="en-GB" dirty="0"/>
              <a:t> = new Pen(</a:t>
            </a:r>
            <a:r>
              <a:rPr lang="en-GB" dirty="0" err="1"/>
              <a:t>Color</a:t>
            </a:r>
            <a:r>
              <a:rPr lang="en-GB" dirty="0"/>
              <a:t>.</a:t>
            </a:r>
            <a:r>
              <a:rPr lang="hu-HU" dirty="0" err="1"/>
              <a:t>Blue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g.DrawRectangle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ceruza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16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95323" y="1720840"/>
            <a:ext cx="10972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hu-HU" b="1" dirty="0" err="1"/>
              <a:t>Fill</a:t>
            </a:r>
            <a:r>
              <a:rPr lang="en-GB" b="1" dirty="0"/>
              <a:t>Rectangle</a:t>
            </a:r>
            <a:r>
              <a:rPr lang="ro-RO" b="1" dirty="0"/>
              <a:t>:</a:t>
            </a:r>
          </a:p>
          <a:p>
            <a:r>
              <a:rPr lang="en-GB" dirty="0"/>
              <a:t>cu </a:t>
            </a:r>
            <a:r>
              <a:rPr lang="en-GB" dirty="0" err="1"/>
              <a:t>ajutorul</a:t>
            </a:r>
            <a:r>
              <a:rPr lang="en-GB" dirty="0"/>
              <a:t> un</a:t>
            </a:r>
            <a:r>
              <a:rPr lang="ro-RO" dirty="0"/>
              <a:t>e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ro-RO" dirty="0"/>
              <a:t>e pensule se poate desena un dreptunghi, colorat în interior.</a:t>
            </a:r>
            <a:r>
              <a:rPr lang="hu-HU" dirty="0"/>
              <a:t> </a:t>
            </a:r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</a:t>
            </a:r>
            <a:r>
              <a:rPr lang="hu-HU" b="1" dirty="0" err="1"/>
              <a:t>Fill</a:t>
            </a:r>
            <a:r>
              <a:rPr lang="en-GB" b="1" dirty="0"/>
              <a:t>Rectangle</a:t>
            </a:r>
            <a:r>
              <a:rPr lang="hu-HU" b="1" dirty="0"/>
              <a:t>(</a:t>
            </a:r>
          </a:p>
          <a:p>
            <a:pPr lvl="3"/>
            <a:r>
              <a:rPr lang="hu-HU" b="1" dirty="0" err="1"/>
              <a:t>Brush</a:t>
            </a:r>
            <a:r>
              <a:rPr lang="en-GB" b="1" dirty="0"/>
              <a:t> </a:t>
            </a:r>
            <a:r>
              <a:rPr lang="hu-HU" b="1" dirty="0"/>
              <a:t>ecset,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x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y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szélesség,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hu-HU" dirty="0" err="1"/>
              <a:t>Brush</a:t>
            </a:r>
            <a:r>
              <a:rPr lang="en-GB" dirty="0"/>
              <a:t>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hu-HU" dirty="0" err="1"/>
              <a:t>SolidBrush</a:t>
            </a:r>
            <a:r>
              <a:rPr lang="en-GB" dirty="0"/>
              <a:t>(</a:t>
            </a:r>
            <a:r>
              <a:rPr lang="en-GB" dirty="0" err="1"/>
              <a:t>Color</a:t>
            </a:r>
            <a:r>
              <a:rPr lang="en-GB" dirty="0"/>
              <a:t>.</a:t>
            </a:r>
            <a:r>
              <a:rPr lang="hu-HU" dirty="0" err="1"/>
              <a:t>Yellow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g.</a:t>
            </a:r>
            <a:r>
              <a:rPr lang="hu-HU" dirty="0" err="1">
                <a:solidFill>
                  <a:srgbClr val="000000"/>
                </a:solidFill>
                <a:latin typeface="Consolas" panose="020B0609020204030204" pitchFamily="49" charset="0"/>
              </a:rPr>
              <a:t>Fill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Rectangle(</a:t>
            </a: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ecset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1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1720840"/>
            <a:ext cx="10972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hu-HU" b="1" dirty="0" err="1"/>
              <a:t>FillEllipse</a:t>
            </a:r>
            <a:r>
              <a:rPr lang="hu-HU" b="1" dirty="0"/>
              <a:t>:</a:t>
            </a:r>
          </a:p>
          <a:p>
            <a:r>
              <a:rPr lang="en-GB" dirty="0"/>
              <a:t>cu </a:t>
            </a:r>
            <a:r>
              <a:rPr lang="en-GB" dirty="0" err="1"/>
              <a:t>ajutorul</a:t>
            </a:r>
            <a:r>
              <a:rPr lang="en-GB" dirty="0"/>
              <a:t> un</a:t>
            </a:r>
            <a:r>
              <a:rPr lang="ro-RO" dirty="0"/>
              <a:t>e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anumit</a:t>
            </a:r>
            <a:r>
              <a:rPr lang="ro-RO" dirty="0"/>
              <a:t>e pensule se poate desena o elipsă de anumite dimensiuni, colorată în interior.</a:t>
            </a:r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</a:t>
            </a:r>
            <a:r>
              <a:rPr lang="hu-HU" b="1" dirty="0" err="1"/>
              <a:t>FillEllipse</a:t>
            </a:r>
            <a:r>
              <a:rPr lang="hu-HU" b="1" dirty="0"/>
              <a:t>(</a:t>
            </a:r>
          </a:p>
          <a:p>
            <a:pPr lvl="3"/>
            <a:r>
              <a:rPr lang="hu-HU" b="1" dirty="0" err="1"/>
              <a:t>Brush</a:t>
            </a:r>
            <a:r>
              <a:rPr lang="en-GB" b="1" dirty="0"/>
              <a:t> </a:t>
            </a:r>
            <a:r>
              <a:rPr lang="hu-HU" b="1" dirty="0"/>
              <a:t>ecset,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x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y</a:t>
            </a:r>
            <a:r>
              <a:rPr lang="hu-HU" b="1" dirty="0"/>
              <a:t>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szélesség,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6272" y="4966210"/>
            <a:ext cx="7181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hu-HU" dirty="0" err="1"/>
              <a:t>Brush</a:t>
            </a:r>
            <a:r>
              <a:rPr lang="en-GB" dirty="0"/>
              <a:t>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hu-HU" dirty="0" err="1"/>
              <a:t>SolidBrush</a:t>
            </a:r>
            <a:r>
              <a:rPr lang="en-GB" dirty="0"/>
              <a:t>(</a:t>
            </a:r>
            <a:r>
              <a:rPr lang="en-GB" dirty="0" err="1"/>
              <a:t>Color</a:t>
            </a:r>
            <a:r>
              <a:rPr lang="en-GB" dirty="0"/>
              <a:t>.</a:t>
            </a:r>
            <a:r>
              <a:rPr lang="hu-HU" dirty="0" err="1"/>
              <a:t>Yellow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g.</a:t>
            </a:r>
            <a:r>
              <a:rPr lang="hu-HU" dirty="0" err="1">
                <a:solidFill>
                  <a:srgbClr val="000000"/>
                </a:solidFill>
                <a:latin typeface="Consolas" panose="020B0609020204030204" pitchFamily="49" charset="0"/>
              </a:rPr>
              <a:t>FillEllipse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ecset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64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10001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en-GB" b="1" dirty="0"/>
              <a:t>Draw</a:t>
            </a:r>
            <a:r>
              <a:rPr lang="hu-HU" b="1" dirty="0"/>
              <a:t>Image:</a:t>
            </a:r>
          </a:p>
          <a:p>
            <a:r>
              <a:rPr lang="hu-HU" dirty="0" err="1"/>
              <a:t>inserează</a:t>
            </a:r>
            <a:r>
              <a:rPr lang="hu-HU" dirty="0"/>
              <a:t> o </a:t>
            </a:r>
            <a:r>
              <a:rPr lang="hu-HU" dirty="0" err="1"/>
              <a:t>imagine</a:t>
            </a:r>
            <a:r>
              <a:rPr lang="hu-HU" dirty="0"/>
              <a:t> </a:t>
            </a:r>
            <a:r>
              <a:rPr lang="hu-HU" dirty="0" err="1"/>
              <a:t>într</a:t>
            </a:r>
            <a:r>
              <a:rPr lang="hu-HU" dirty="0"/>
              <a:t>-un </a:t>
            </a:r>
            <a:r>
              <a:rPr lang="hu-HU" dirty="0" err="1"/>
              <a:t>anumit</a:t>
            </a:r>
            <a:r>
              <a:rPr lang="hu-HU" dirty="0"/>
              <a:t> </a:t>
            </a:r>
            <a:r>
              <a:rPr lang="hu-HU" dirty="0" err="1"/>
              <a:t>punct</a:t>
            </a:r>
            <a:r>
              <a:rPr lang="hu-HU" dirty="0"/>
              <a:t>:</a:t>
            </a:r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Draw</a:t>
            </a:r>
            <a:r>
              <a:rPr lang="hu-HU" b="1" dirty="0"/>
              <a:t>Image</a:t>
            </a:r>
            <a:r>
              <a:rPr lang="en-GB" b="1" dirty="0"/>
              <a:t>(</a:t>
            </a:r>
          </a:p>
          <a:p>
            <a:pPr lvl="3"/>
            <a:r>
              <a:rPr lang="hu-HU" b="1" dirty="0"/>
              <a:t>Image kép,</a:t>
            </a:r>
            <a:br>
              <a:rPr lang="en-GB" b="1" dirty="0"/>
            </a:br>
            <a:r>
              <a:rPr lang="hu-HU" b="1" dirty="0" err="1"/>
              <a:t>PointF</a:t>
            </a:r>
            <a:r>
              <a:rPr lang="hu-HU" b="1" dirty="0"/>
              <a:t> kezdőpont</a:t>
            </a:r>
            <a:r>
              <a:rPr lang="en-GB" b="1" dirty="0"/>
              <a:t>)</a:t>
            </a:r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en-GB" dirty="0"/>
              <a:t>Image </a:t>
            </a:r>
            <a:r>
              <a:rPr lang="en-GB" dirty="0" err="1"/>
              <a:t>kép</a:t>
            </a:r>
            <a:r>
              <a:rPr lang="en-GB" dirty="0"/>
              <a:t> = </a:t>
            </a:r>
            <a:r>
              <a:rPr lang="en-GB" dirty="0" err="1"/>
              <a:t>Image.FromFile</a:t>
            </a:r>
            <a:r>
              <a:rPr lang="en-GB" dirty="0"/>
              <a:t>("alma.jpg");</a:t>
            </a:r>
            <a:endParaRPr lang="hu-HU" dirty="0"/>
          </a:p>
          <a:p>
            <a:pPr lvl="1"/>
            <a:r>
              <a:rPr lang="en-GB" dirty="0" err="1"/>
              <a:t>PointF</a:t>
            </a:r>
            <a:r>
              <a:rPr lang="en-GB" dirty="0"/>
              <a:t> </a:t>
            </a:r>
            <a:r>
              <a:rPr lang="en-GB" dirty="0" err="1"/>
              <a:t>kezdőpont</a:t>
            </a:r>
            <a:r>
              <a:rPr lang="en-GB" dirty="0"/>
              <a:t> = new </a:t>
            </a:r>
            <a:r>
              <a:rPr lang="en-GB" dirty="0" err="1"/>
              <a:t>PointF</a:t>
            </a:r>
            <a:r>
              <a:rPr lang="en-GB" dirty="0"/>
              <a:t>(</a:t>
            </a:r>
            <a:r>
              <a:rPr lang="hu-HU" dirty="0"/>
              <a:t>200</a:t>
            </a:r>
            <a:r>
              <a:rPr lang="en-GB" dirty="0"/>
              <a:t>, </a:t>
            </a:r>
            <a:r>
              <a:rPr lang="hu-HU" dirty="0"/>
              <a:t>200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en-GB" dirty="0" err="1"/>
              <a:t>g.DrawImage</a:t>
            </a:r>
            <a:r>
              <a:rPr lang="en-GB" dirty="0"/>
              <a:t>(</a:t>
            </a:r>
            <a:r>
              <a:rPr lang="en-GB" dirty="0" err="1"/>
              <a:t>kép</a:t>
            </a:r>
            <a:r>
              <a:rPr lang="en-GB" dirty="0"/>
              <a:t>, </a:t>
            </a:r>
            <a:r>
              <a:rPr lang="en-GB" dirty="0" err="1"/>
              <a:t>kezdőpont</a:t>
            </a:r>
            <a:r>
              <a:rPr lang="en-GB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42728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Grafică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C</a:t>
            </a:r>
            <a:r>
              <a:rPr lang="en-GB" dirty="0"/>
              <a:t>#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100012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Metoda</a:t>
            </a:r>
            <a:r>
              <a:rPr lang="en-GB" dirty="0"/>
              <a:t> </a:t>
            </a:r>
            <a:r>
              <a:rPr lang="en-GB" b="1" dirty="0"/>
              <a:t>Draw</a:t>
            </a:r>
            <a:r>
              <a:rPr lang="hu-HU" b="1" dirty="0" err="1"/>
              <a:t>String</a:t>
            </a:r>
            <a:r>
              <a:rPr lang="hu-HU" b="1" dirty="0"/>
              <a:t>:</a:t>
            </a:r>
          </a:p>
          <a:p>
            <a:r>
              <a:rPr lang="hu-HU" dirty="0" err="1"/>
              <a:t>cu</a:t>
            </a:r>
            <a:r>
              <a:rPr lang="hu-HU" dirty="0"/>
              <a:t> o </a:t>
            </a:r>
            <a:r>
              <a:rPr lang="hu-HU" dirty="0" err="1"/>
              <a:t>anumită</a:t>
            </a:r>
            <a:r>
              <a:rPr lang="hu-HU" dirty="0"/>
              <a:t> </a:t>
            </a:r>
            <a:r>
              <a:rPr lang="hu-HU" dirty="0" err="1"/>
              <a:t>culoare</a:t>
            </a:r>
            <a:r>
              <a:rPr lang="hu-HU" dirty="0"/>
              <a:t>, </a:t>
            </a:r>
            <a:r>
              <a:rPr lang="hu-HU" dirty="0" err="1"/>
              <a:t>cu</a:t>
            </a:r>
            <a:r>
              <a:rPr lang="hu-HU" dirty="0"/>
              <a:t> un </a:t>
            </a:r>
            <a:r>
              <a:rPr lang="hu-HU" dirty="0" err="1"/>
              <a:t>anumit</a:t>
            </a:r>
            <a:r>
              <a:rPr lang="hu-HU" dirty="0"/>
              <a:t> </a:t>
            </a:r>
            <a:r>
              <a:rPr lang="hu-HU" dirty="0" err="1"/>
              <a:t>tip</a:t>
            </a:r>
            <a:r>
              <a:rPr lang="hu-HU" dirty="0"/>
              <a:t> de </a:t>
            </a:r>
            <a:r>
              <a:rPr lang="hu-HU" dirty="0" err="1"/>
              <a:t>caractere</a:t>
            </a:r>
            <a:r>
              <a:rPr lang="ro-RO" dirty="0"/>
              <a:t>, cu o anumită mărime, într-un anumit punct se tipărește un text</a:t>
            </a:r>
            <a:r>
              <a:rPr lang="hu-HU" dirty="0"/>
              <a:t>:</a:t>
            </a:r>
            <a:endParaRPr lang="en-GB" dirty="0"/>
          </a:p>
          <a:p>
            <a:endParaRPr lang="hu-HU" dirty="0"/>
          </a:p>
          <a:p>
            <a:pPr lvl="2"/>
            <a:r>
              <a:rPr lang="en-GB" b="1" dirty="0"/>
              <a:t>public void Draw</a:t>
            </a:r>
            <a:r>
              <a:rPr lang="hu-HU" b="1" dirty="0" err="1"/>
              <a:t>Strin</a:t>
            </a:r>
            <a:r>
              <a:rPr lang="en-GB" b="1" dirty="0"/>
              <a:t>g(</a:t>
            </a:r>
          </a:p>
          <a:p>
            <a:pPr lvl="3"/>
            <a:r>
              <a:rPr lang="hu-HU" b="1" dirty="0" err="1"/>
              <a:t>String</a:t>
            </a:r>
            <a:r>
              <a:rPr lang="en-GB" b="1" dirty="0"/>
              <a:t> </a:t>
            </a:r>
            <a:r>
              <a:rPr lang="hu-HU" b="1" dirty="0"/>
              <a:t>s,</a:t>
            </a:r>
            <a:br>
              <a:rPr lang="en-GB" b="1" dirty="0"/>
            </a:br>
            <a:r>
              <a:rPr lang="hu-HU" b="1" dirty="0"/>
              <a:t>Font betű,</a:t>
            </a:r>
            <a:br>
              <a:rPr lang="en-GB" b="1" dirty="0"/>
            </a:br>
            <a:r>
              <a:rPr lang="hu-HU" b="1" dirty="0" err="1"/>
              <a:t>Brush</a:t>
            </a:r>
            <a:r>
              <a:rPr lang="hu-HU" b="1" dirty="0"/>
              <a:t> ecset,</a:t>
            </a:r>
            <a:endParaRPr lang="en-GB" b="1" dirty="0"/>
          </a:p>
          <a:p>
            <a:pPr lvl="3"/>
            <a:r>
              <a:rPr lang="hu-HU" b="1" dirty="0" err="1"/>
              <a:t>PointF</a:t>
            </a:r>
            <a:r>
              <a:rPr lang="hu-HU" b="1" dirty="0"/>
              <a:t> kezdőpont</a:t>
            </a:r>
            <a:r>
              <a:rPr lang="en-GB" b="1" dirty="0"/>
              <a:t>)</a:t>
            </a:r>
          </a:p>
          <a:p>
            <a:r>
              <a:rPr lang="en-GB" dirty="0"/>
              <a:t> </a:t>
            </a:r>
            <a:endParaRPr lang="hu-HU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Exemplu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</a:t>
            </a:r>
            <a:r>
              <a:rPr lang="hu-HU" dirty="0" err="1"/>
              <a:t>ra</a:t>
            </a:r>
            <a:r>
              <a:rPr lang="en-GB" dirty="0" err="1"/>
              <a:t>phics</a:t>
            </a:r>
            <a:r>
              <a:rPr lang="en-GB" dirty="0"/>
              <a:t> g = </a:t>
            </a:r>
            <a:r>
              <a:rPr lang="en-GB" dirty="0" err="1"/>
              <a:t>e.Graphics</a:t>
            </a:r>
            <a:r>
              <a:rPr lang="en-GB" dirty="0"/>
              <a:t>;</a:t>
            </a:r>
            <a:endParaRPr lang="hu-HU" dirty="0"/>
          </a:p>
          <a:p>
            <a:pPr lvl="1"/>
            <a:r>
              <a:rPr lang="en-GB" dirty="0"/>
              <a:t>String </a:t>
            </a:r>
            <a:r>
              <a:rPr lang="en-GB" dirty="0" err="1"/>
              <a:t>szoveg</a:t>
            </a:r>
            <a:r>
              <a:rPr lang="en-GB" dirty="0"/>
              <a:t> = „</a:t>
            </a:r>
            <a:r>
              <a:rPr lang="ro-RO" dirty="0"/>
              <a:t>Text</a:t>
            </a:r>
            <a:r>
              <a:rPr lang="en-GB" dirty="0"/>
              <a:t>";</a:t>
            </a:r>
          </a:p>
          <a:p>
            <a:r>
              <a:rPr lang="fr-FR" dirty="0"/>
              <a:t>       Font </a:t>
            </a:r>
            <a:r>
              <a:rPr lang="fr-FR" dirty="0" err="1"/>
              <a:t>betu</a:t>
            </a:r>
            <a:r>
              <a:rPr lang="fr-FR" dirty="0"/>
              <a:t> = new Font("Arial", 16);</a:t>
            </a:r>
          </a:p>
          <a:p>
            <a:r>
              <a:rPr lang="en-GB" dirty="0"/>
              <a:t>      </a:t>
            </a:r>
            <a:r>
              <a:rPr lang="hu-HU" dirty="0"/>
              <a:t> </a:t>
            </a:r>
            <a:r>
              <a:rPr lang="en-GB" dirty="0" err="1"/>
              <a:t>PointF</a:t>
            </a:r>
            <a:r>
              <a:rPr lang="en-GB" dirty="0"/>
              <a:t> </a:t>
            </a:r>
            <a:r>
              <a:rPr lang="en-GB" dirty="0" err="1"/>
              <a:t>kezdőpont</a:t>
            </a:r>
            <a:r>
              <a:rPr lang="en-GB" dirty="0"/>
              <a:t> = new </a:t>
            </a:r>
            <a:r>
              <a:rPr lang="en-GB" dirty="0" err="1"/>
              <a:t>PointF</a:t>
            </a:r>
            <a:r>
              <a:rPr lang="en-GB" dirty="0"/>
              <a:t>(150, 150); </a:t>
            </a:r>
            <a:endParaRPr lang="hu-HU" dirty="0"/>
          </a:p>
          <a:p>
            <a:pPr lvl="1"/>
            <a:r>
              <a:rPr lang="en-GB" dirty="0" err="1"/>
              <a:t>g.DrawString</a:t>
            </a:r>
            <a:r>
              <a:rPr lang="en-GB" dirty="0"/>
              <a:t>(</a:t>
            </a:r>
            <a:r>
              <a:rPr lang="en-GB" dirty="0" err="1"/>
              <a:t>szoveg</a:t>
            </a:r>
            <a:r>
              <a:rPr lang="en-GB" dirty="0"/>
              <a:t>, </a:t>
            </a:r>
            <a:r>
              <a:rPr lang="en-GB" dirty="0" err="1"/>
              <a:t>betu</a:t>
            </a:r>
            <a:r>
              <a:rPr lang="en-GB" dirty="0"/>
              <a:t>, </a:t>
            </a:r>
            <a:r>
              <a:rPr lang="hu-HU" dirty="0"/>
              <a:t>ecset</a:t>
            </a:r>
            <a:r>
              <a:rPr lang="en-GB" dirty="0"/>
              <a:t>, </a:t>
            </a:r>
            <a:r>
              <a:rPr lang="en-GB" dirty="0" err="1"/>
              <a:t>kezdőpont</a:t>
            </a:r>
            <a:r>
              <a:rPr lang="en-GB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02275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57349" y="2685955"/>
            <a:ext cx="9396548" cy="1781542"/>
          </a:xfrm>
        </p:spPr>
        <p:txBody>
          <a:bodyPr/>
          <a:lstStyle/>
          <a:p>
            <a:pPr algn="ctr"/>
            <a:r>
              <a:rPr lang="hu-HU" dirty="0" err="1"/>
              <a:t>Exemplu</a:t>
            </a:r>
            <a:r>
              <a:rPr lang="hu-HU" dirty="0"/>
              <a:t> </a:t>
            </a:r>
            <a:r>
              <a:rPr lang="hu-HU" dirty="0" err="1"/>
              <a:t>pentru</a:t>
            </a:r>
            <a:r>
              <a:rPr lang="hu-HU" dirty="0"/>
              <a:t> </a:t>
            </a:r>
            <a:r>
              <a:rPr lang="hu-HU" dirty="0" err="1"/>
              <a:t>Polymorfism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43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Polimorfism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en-GB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err="1"/>
              <a:t>capacitatea</a:t>
            </a:r>
            <a:r>
              <a:rPr lang="en-GB" dirty="0"/>
              <a:t> </a:t>
            </a:r>
            <a:r>
              <a:rPr lang="en-GB" dirty="0" err="1"/>
              <a:t>unor</a:t>
            </a:r>
            <a:r>
              <a:rPr lang="en-GB" dirty="0"/>
              <a:t> </a:t>
            </a:r>
            <a:r>
              <a:rPr lang="en-GB" dirty="0" err="1"/>
              <a:t>entități</a:t>
            </a:r>
            <a:r>
              <a:rPr lang="en-GB" dirty="0"/>
              <a:t> de a </a:t>
            </a:r>
            <a:r>
              <a:rPr lang="en-GB" dirty="0" err="1"/>
              <a:t>lua</a:t>
            </a:r>
            <a:r>
              <a:rPr lang="en-GB" dirty="0"/>
              <a:t> </a:t>
            </a:r>
            <a:r>
              <a:rPr lang="en-GB" dirty="0" err="1"/>
              <a:t>forme</a:t>
            </a:r>
            <a:r>
              <a:rPr lang="en-GB" dirty="0"/>
              <a:t> </a:t>
            </a:r>
            <a:r>
              <a:rPr lang="en-GB" dirty="0" err="1"/>
              <a:t>diferite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5784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dirty="0"/>
              <a:t>Mulțumesc pentru atenție</a:t>
            </a:r>
            <a:r>
              <a:rPr lang="hu-HU" dirty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04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Polimorfism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algn="l"/>
            <a:r>
              <a:rPr lang="hu-HU" sz="2400" dirty="0" err="1"/>
              <a:t>Funcții</a:t>
            </a:r>
            <a:r>
              <a:rPr lang="hu-HU" sz="2400" dirty="0"/>
              <a:t> </a:t>
            </a:r>
            <a:r>
              <a:rPr lang="hu-HU" sz="2400" dirty="0" err="1"/>
              <a:t>virtuale</a:t>
            </a:r>
            <a:endParaRPr lang="en-GB" sz="24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este o </a:t>
            </a:r>
            <a:r>
              <a:rPr lang="hu-HU" dirty="0" err="1"/>
              <a:t>funcție</a:t>
            </a:r>
            <a:r>
              <a:rPr lang="hu-HU" dirty="0"/>
              <a:t> </a:t>
            </a:r>
            <a:r>
              <a:rPr lang="hu-HU" dirty="0" err="1"/>
              <a:t>membră</a:t>
            </a:r>
            <a:r>
              <a:rPr lang="hu-HU" dirty="0"/>
              <a:t> a </a:t>
            </a:r>
            <a:r>
              <a:rPr lang="hu-HU" dirty="0" err="1"/>
              <a:t>unei</a:t>
            </a:r>
            <a:r>
              <a:rPr lang="hu-HU" dirty="0"/>
              <a:t> </a:t>
            </a:r>
            <a:r>
              <a:rPr lang="hu-HU" dirty="0" err="1"/>
              <a:t>clase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</a:t>
            </a:r>
            <a:r>
              <a:rPr lang="hu-HU" dirty="0" err="1"/>
              <a:t>poate</a:t>
            </a:r>
            <a:r>
              <a:rPr lang="hu-HU" dirty="0"/>
              <a:t> fi </a:t>
            </a:r>
            <a:r>
              <a:rPr lang="hu-HU" dirty="0" err="1"/>
              <a:t>înlocuită</a:t>
            </a:r>
            <a:r>
              <a:rPr lang="hu-HU" dirty="0"/>
              <a:t>, </a:t>
            </a:r>
            <a:r>
              <a:rPr lang="hu-HU" dirty="0" err="1"/>
              <a:t>în</a:t>
            </a:r>
            <a:r>
              <a:rPr lang="hu-HU" dirty="0"/>
              <a:t> </a:t>
            </a:r>
            <a:r>
              <a:rPr lang="hu-HU" dirty="0" err="1"/>
              <a:t>momentul</a:t>
            </a:r>
            <a:r>
              <a:rPr lang="hu-HU" dirty="0"/>
              <a:t> </a:t>
            </a:r>
            <a:r>
              <a:rPr lang="hu-HU" dirty="0" err="1"/>
              <a:t>execuției</a:t>
            </a:r>
            <a:r>
              <a:rPr lang="hu-HU" dirty="0"/>
              <a:t> </a:t>
            </a:r>
            <a:r>
              <a:rPr lang="hu-HU" dirty="0" err="1"/>
              <a:t>programului</a:t>
            </a:r>
            <a:r>
              <a:rPr lang="hu-HU" dirty="0"/>
              <a:t>, </a:t>
            </a:r>
            <a:r>
              <a:rPr lang="hu-HU" dirty="0" err="1"/>
              <a:t>cu</a:t>
            </a:r>
            <a:r>
              <a:rPr lang="hu-HU" dirty="0"/>
              <a:t> o </a:t>
            </a:r>
            <a:r>
              <a:rPr lang="hu-HU" dirty="0" err="1"/>
              <a:t>funcție</a:t>
            </a:r>
            <a:r>
              <a:rPr lang="hu-HU" dirty="0"/>
              <a:t> </a:t>
            </a:r>
            <a:r>
              <a:rPr lang="hu-HU" dirty="0" err="1"/>
              <a:t>membru</a:t>
            </a:r>
            <a:r>
              <a:rPr lang="hu-HU" dirty="0"/>
              <a:t> din </a:t>
            </a:r>
            <a:r>
              <a:rPr lang="hu-HU" dirty="0" err="1"/>
              <a:t>clasa</a:t>
            </a:r>
            <a:r>
              <a:rPr lang="hu-HU" dirty="0"/>
              <a:t> </a:t>
            </a:r>
            <a:r>
              <a:rPr lang="hu-HU" dirty="0" err="1"/>
              <a:t>derivată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05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Polimorfism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en-GB" dirty="0"/>
          </a:p>
          <a:p>
            <a:pPr algn="l">
              <a:lnSpc>
                <a:spcPct val="150000"/>
              </a:lnSpc>
            </a:pPr>
            <a:r>
              <a:rPr lang="hu-HU" sz="2400" dirty="0" err="1"/>
              <a:t>Apelul</a:t>
            </a:r>
            <a:r>
              <a:rPr lang="hu-HU" sz="2400" dirty="0"/>
              <a:t> </a:t>
            </a:r>
            <a:r>
              <a:rPr lang="hu-HU" sz="2400" dirty="0" err="1"/>
              <a:t>funcțiilor</a:t>
            </a:r>
            <a:r>
              <a:rPr lang="hu-HU" sz="2400" dirty="0"/>
              <a:t> </a:t>
            </a:r>
            <a:r>
              <a:rPr lang="hu-HU" sz="2400" dirty="0" err="1"/>
              <a:t>virtuale</a:t>
            </a:r>
            <a:endParaRPr lang="en-GB" sz="2400" dirty="0"/>
          </a:p>
          <a:p>
            <a:pPr algn="l">
              <a:lnSpc>
                <a:spcPct val="150000"/>
              </a:lnSpc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/>
              <a:t>Cuvântul</a:t>
            </a:r>
            <a:r>
              <a:rPr lang="hu-HU" dirty="0"/>
              <a:t> </a:t>
            </a:r>
            <a:r>
              <a:rPr lang="hu-HU" dirty="0" err="1"/>
              <a:t>cheie</a:t>
            </a:r>
            <a:r>
              <a:rPr lang="hu-HU" dirty="0"/>
              <a:t> </a:t>
            </a:r>
            <a:r>
              <a:rPr lang="hu-HU" dirty="0" err="1"/>
              <a:t>virtual</a:t>
            </a:r>
            <a:r>
              <a:rPr lang="hu-HU" dirty="0"/>
              <a:t> </a:t>
            </a:r>
            <a:r>
              <a:rPr lang="hu-HU" dirty="0" err="1"/>
              <a:t>permite</a:t>
            </a:r>
            <a:r>
              <a:rPr lang="hu-HU" dirty="0"/>
              <a:t> </a:t>
            </a:r>
            <a:r>
              <a:rPr lang="hu-HU" dirty="0" err="1"/>
              <a:t>implementarea</a:t>
            </a:r>
            <a:r>
              <a:rPr lang="hu-HU" dirty="0"/>
              <a:t> </a:t>
            </a:r>
            <a:r>
              <a:rPr lang="hu-HU" dirty="0" err="1"/>
              <a:t>legăturilor</a:t>
            </a:r>
            <a:r>
              <a:rPr lang="hu-HU" dirty="0"/>
              <a:t> dinamice la </a:t>
            </a:r>
            <a:r>
              <a:rPr lang="hu-HU" dirty="0" err="1"/>
              <a:t>apelul</a:t>
            </a:r>
            <a:r>
              <a:rPr lang="hu-HU" dirty="0"/>
              <a:t> </a:t>
            </a:r>
            <a:r>
              <a:rPr lang="hu-HU" dirty="0" err="1"/>
              <a:t>funcției</a:t>
            </a:r>
            <a:r>
              <a:rPr lang="hu-HU" dirty="0"/>
              <a:t> </a:t>
            </a:r>
            <a:r>
              <a:rPr lang="hu-HU" dirty="0" err="1"/>
              <a:t>prin</a:t>
            </a:r>
            <a:r>
              <a:rPr lang="hu-HU" dirty="0"/>
              <a:t> </a:t>
            </a:r>
            <a:r>
              <a:rPr lang="hu-HU" dirty="0" err="1"/>
              <a:t>intermediul</a:t>
            </a:r>
            <a:r>
              <a:rPr lang="hu-HU" dirty="0"/>
              <a:t> </a:t>
            </a:r>
            <a:r>
              <a:rPr lang="hu-HU" dirty="0" err="1"/>
              <a:t>unui</a:t>
            </a:r>
            <a:r>
              <a:rPr lang="hu-HU" dirty="0"/>
              <a:t> pointer </a:t>
            </a:r>
            <a:r>
              <a:rPr lang="hu-HU" dirty="0" err="1"/>
              <a:t>al</a:t>
            </a:r>
            <a:r>
              <a:rPr lang="hu-HU" dirty="0"/>
              <a:t> </a:t>
            </a:r>
            <a:r>
              <a:rPr lang="hu-HU" dirty="0" err="1"/>
              <a:t>clasei</a:t>
            </a:r>
            <a:r>
              <a:rPr lang="hu-HU" dirty="0"/>
              <a:t> de </a:t>
            </a:r>
            <a:r>
              <a:rPr lang="hu-HU" dirty="0" err="1"/>
              <a:t>bază</a:t>
            </a:r>
            <a:r>
              <a:rPr lang="hu-HU" dirty="0"/>
              <a:t>. Mai </a:t>
            </a:r>
            <a:r>
              <a:rPr lang="hu-HU" dirty="0" err="1"/>
              <a:t>exact</a:t>
            </a:r>
            <a:r>
              <a:rPr lang="hu-HU" dirty="0"/>
              <a:t>, </a:t>
            </a:r>
            <a:r>
              <a:rPr lang="hu-HU" dirty="0" err="1"/>
              <a:t>dacă</a:t>
            </a:r>
            <a:r>
              <a:rPr lang="hu-HU" dirty="0"/>
              <a:t> un pointer </a:t>
            </a:r>
            <a:r>
              <a:rPr lang="hu-HU" dirty="0" err="1"/>
              <a:t>al</a:t>
            </a:r>
            <a:r>
              <a:rPr lang="hu-HU" dirty="0"/>
              <a:t> </a:t>
            </a:r>
            <a:r>
              <a:rPr lang="hu-HU" dirty="0" err="1"/>
              <a:t>clasei</a:t>
            </a:r>
            <a:r>
              <a:rPr lang="hu-HU" dirty="0"/>
              <a:t> de </a:t>
            </a:r>
            <a:r>
              <a:rPr lang="hu-HU" dirty="0" err="1"/>
              <a:t>bază</a:t>
            </a:r>
            <a:r>
              <a:rPr lang="hu-HU" dirty="0"/>
              <a:t> </a:t>
            </a:r>
            <a:r>
              <a:rPr lang="hu-HU" dirty="0" err="1"/>
              <a:t>indică</a:t>
            </a:r>
            <a:r>
              <a:rPr lang="hu-HU" dirty="0"/>
              <a:t> </a:t>
            </a:r>
            <a:r>
              <a:rPr lang="hu-HU" dirty="0" err="1"/>
              <a:t>către</a:t>
            </a:r>
            <a:r>
              <a:rPr lang="hu-HU" dirty="0"/>
              <a:t> un </a:t>
            </a:r>
            <a:r>
              <a:rPr lang="hu-HU" dirty="0" err="1"/>
              <a:t>obiect</a:t>
            </a:r>
            <a:r>
              <a:rPr lang="hu-HU" dirty="0"/>
              <a:t> din </a:t>
            </a:r>
            <a:r>
              <a:rPr lang="hu-HU" dirty="0" err="1"/>
              <a:t>ierarhie</a:t>
            </a:r>
            <a:r>
              <a:rPr lang="hu-HU" dirty="0"/>
              <a:t> </a:t>
            </a:r>
            <a:r>
              <a:rPr lang="hu-HU" dirty="0" err="1"/>
              <a:t>atunci</a:t>
            </a:r>
            <a:r>
              <a:rPr lang="hu-HU" dirty="0"/>
              <a:t> se </a:t>
            </a:r>
            <a:r>
              <a:rPr lang="hu-HU" dirty="0" err="1"/>
              <a:t>selectează</a:t>
            </a:r>
            <a:r>
              <a:rPr lang="hu-HU" dirty="0"/>
              <a:t> la </a:t>
            </a:r>
            <a:r>
              <a:rPr lang="hu-HU" dirty="0" err="1"/>
              <a:t>rulare</a:t>
            </a:r>
            <a:r>
              <a:rPr lang="hu-HU" dirty="0"/>
              <a:t> </a:t>
            </a:r>
            <a:r>
              <a:rPr lang="hu-HU" dirty="0" err="1"/>
              <a:t>versiunea</a:t>
            </a:r>
            <a:r>
              <a:rPr lang="hu-HU" dirty="0"/>
              <a:t> de </a:t>
            </a:r>
            <a:r>
              <a:rPr lang="hu-HU" dirty="0" err="1"/>
              <a:t>funcție</a:t>
            </a:r>
            <a:r>
              <a:rPr lang="hu-HU" dirty="0"/>
              <a:t> </a:t>
            </a:r>
            <a:r>
              <a:rPr lang="hu-HU" dirty="0" err="1"/>
              <a:t>corespunzătoare</a:t>
            </a:r>
            <a:r>
              <a:rPr lang="hu-HU" dirty="0"/>
              <a:t> </a:t>
            </a:r>
            <a:r>
              <a:rPr lang="hu-HU" dirty="0" err="1"/>
              <a:t>tipului</a:t>
            </a:r>
            <a:r>
              <a:rPr lang="hu-HU" dirty="0"/>
              <a:t> de </a:t>
            </a:r>
            <a:r>
              <a:rPr lang="hu-HU" dirty="0" err="1"/>
              <a:t>obiect</a:t>
            </a:r>
            <a:r>
              <a:rPr lang="hu-HU" dirty="0"/>
              <a:t> </a:t>
            </a:r>
            <a:r>
              <a:rPr lang="hu-HU" dirty="0" err="1"/>
              <a:t>referit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403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Polimorfism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algn="l"/>
            <a:r>
              <a:rPr lang="hu-HU" sz="2400" dirty="0" err="1"/>
              <a:t>Avantaje</a:t>
            </a:r>
            <a:endParaRPr lang="en-GB" sz="24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/>
              <a:t>Putem</a:t>
            </a:r>
            <a:r>
              <a:rPr lang="hu-HU" dirty="0"/>
              <a:t> </a:t>
            </a:r>
            <a:r>
              <a:rPr lang="hu-HU" dirty="0" err="1"/>
              <a:t>trata</a:t>
            </a:r>
            <a:r>
              <a:rPr lang="hu-HU" dirty="0"/>
              <a:t> </a:t>
            </a:r>
            <a:r>
              <a:rPr lang="hu-HU" dirty="0" err="1"/>
              <a:t>colecții</a:t>
            </a:r>
            <a:r>
              <a:rPr lang="hu-HU" dirty="0"/>
              <a:t> de </a:t>
            </a:r>
            <a:r>
              <a:rPr lang="hu-HU" dirty="0" err="1"/>
              <a:t>obiecte</a:t>
            </a:r>
            <a:r>
              <a:rPr lang="hu-HU" dirty="0"/>
              <a:t> </a:t>
            </a:r>
            <a:r>
              <a:rPr lang="hu-HU" dirty="0" err="1"/>
              <a:t>ale</a:t>
            </a:r>
            <a:r>
              <a:rPr lang="hu-HU" dirty="0"/>
              <a:t> </a:t>
            </a:r>
            <a:r>
              <a:rPr lang="hu-HU" dirty="0" err="1"/>
              <a:t>aceleiași</a:t>
            </a:r>
            <a:r>
              <a:rPr lang="hu-HU" dirty="0"/>
              <a:t> </a:t>
            </a:r>
            <a:r>
              <a:rPr lang="hu-HU" dirty="0" err="1"/>
              <a:t>ierarhii</a:t>
            </a:r>
            <a:r>
              <a:rPr lang="hu-HU" dirty="0"/>
              <a:t> </a:t>
            </a:r>
            <a:r>
              <a:rPr lang="hu-HU" dirty="0" err="1"/>
              <a:t>într</a:t>
            </a:r>
            <a:r>
              <a:rPr lang="hu-HU" dirty="0"/>
              <a:t>-o </a:t>
            </a:r>
            <a:r>
              <a:rPr lang="hu-HU" dirty="0" err="1"/>
              <a:t>manieră</a:t>
            </a:r>
            <a:r>
              <a:rPr lang="hu-HU" dirty="0"/>
              <a:t> </a:t>
            </a:r>
            <a:r>
              <a:rPr lang="hu-HU" dirty="0" err="1"/>
              <a:t>unitară</a:t>
            </a:r>
            <a:r>
              <a:rPr lang="hu-HU" dirty="0"/>
              <a:t> </a:t>
            </a:r>
            <a:r>
              <a:rPr lang="hu-HU" dirty="0" err="1"/>
              <a:t>deoarece</a:t>
            </a:r>
            <a:r>
              <a:rPr lang="hu-HU" dirty="0"/>
              <a:t> </a:t>
            </a:r>
            <a:r>
              <a:rPr lang="hu-HU" dirty="0" err="1"/>
              <a:t>funcţia</a:t>
            </a:r>
            <a:r>
              <a:rPr lang="hu-HU" dirty="0"/>
              <a:t> </a:t>
            </a:r>
            <a:r>
              <a:rPr lang="hu-HU" dirty="0" err="1"/>
              <a:t>apelată</a:t>
            </a:r>
            <a:r>
              <a:rPr lang="hu-HU" dirty="0"/>
              <a:t> </a:t>
            </a:r>
            <a:r>
              <a:rPr lang="hu-HU" dirty="0" err="1"/>
              <a:t>virtual</a:t>
            </a:r>
            <a:r>
              <a:rPr lang="hu-HU" dirty="0"/>
              <a:t> este </a:t>
            </a:r>
            <a:r>
              <a:rPr lang="hu-HU" dirty="0" err="1"/>
              <a:t>identificată</a:t>
            </a:r>
            <a:r>
              <a:rPr lang="hu-HU" dirty="0"/>
              <a:t> la </a:t>
            </a:r>
            <a:r>
              <a:rPr lang="hu-HU" dirty="0" err="1"/>
              <a:t>rulare</a:t>
            </a:r>
            <a:r>
              <a:rPr lang="hu-HU" dirty="0"/>
              <a:t> </a:t>
            </a:r>
            <a:r>
              <a:rPr lang="hu-HU" dirty="0" err="1"/>
              <a:t>cu</a:t>
            </a:r>
            <a:r>
              <a:rPr lang="hu-HU" dirty="0"/>
              <a:t> </a:t>
            </a:r>
            <a:r>
              <a:rPr lang="hu-HU" dirty="0" err="1"/>
              <a:t>funcţia</a:t>
            </a:r>
            <a:r>
              <a:rPr lang="hu-HU" dirty="0"/>
              <a:t> </a:t>
            </a:r>
            <a:r>
              <a:rPr lang="hu-HU" dirty="0" err="1"/>
              <a:t>membră</a:t>
            </a:r>
            <a:r>
              <a:rPr lang="hu-HU" dirty="0"/>
              <a:t> din </a:t>
            </a:r>
            <a:r>
              <a:rPr lang="hu-HU" dirty="0" err="1"/>
              <a:t>clasa</a:t>
            </a:r>
            <a:r>
              <a:rPr lang="hu-HU" dirty="0"/>
              <a:t> </a:t>
            </a:r>
            <a:r>
              <a:rPr lang="hu-HU" dirty="0" err="1"/>
              <a:t>căreia</a:t>
            </a:r>
            <a:r>
              <a:rPr lang="hu-HU" dirty="0"/>
              <a:t> </a:t>
            </a:r>
            <a:r>
              <a:rPr lang="hu-HU" dirty="0" err="1"/>
              <a:t>îi</a:t>
            </a:r>
            <a:r>
              <a:rPr lang="hu-HU" dirty="0"/>
              <a:t> </a:t>
            </a:r>
            <a:r>
              <a:rPr lang="hu-HU" dirty="0" err="1"/>
              <a:t>aparţine</a:t>
            </a:r>
            <a:r>
              <a:rPr lang="hu-HU" dirty="0"/>
              <a:t> </a:t>
            </a:r>
            <a:r>
              <a:rPr lang="hu-HU" dirty="0" err="1"/>
              <a:t>obiectul</a:t>
            </a: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/>
              <a:t>Putem</a:t>
            </a:r>
            <a:r>
              <a:rPr lang="hu-HU" dirty="0"/>
              <a:t> </a:t>
            </a:r>
            <a:r>
              <a:rPr lang="hu-HU" dirty="0" err="1"/>
              <a:t>asigura</a:t>
            </a:r>
            <a:r>
              <a:rPr lang="hu-HU" dirty="0"/>
              <a:t> </a:t>
            </a:r>
            <a:r>
              <a:rPr lang="hu-HU" dirty="0" err="1"/>
              <a:t>independența</a:t>
            </a:r>
            <a:r>
              <a:rPr lang="hu-HU" dirty="0"/>
              <a:t> </a:t>
            </a:r>
            <a:r>
              <a:rPr lang="hu-HU" dirty="0" err="1"/>
              <a:t>implementărilor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588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Polimorfism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algn="l"/>
            <a:r>
              <a:rPr lang="hu-HU" sz="2400" dirty="0" err="1"/>
              <a:t>Constructori</a:t>
            </a:r>
            <a:r>
              <a:rPr lang="hu-HU" sz="2400" dirty="0"/>
              <a:t> </a:t>
            </a:r>
            <a:r>
              <a:rPr lang="hu-HU" sz="2400" dirty="0" err="1"/>
              <a:t>și</a:t>
            </a:r>
            <a:r>
              <a:rPr lang="hu-HU" sz="2400" dirty="0"/>
              <a:t> </a:t>
            </a:r>
            <a:r>
              <a:rPr lang="hu-HU" sz="2400" dirty="0" err="1"/>
              <a:t>destructori</a:t>
            </a:r>
            <a:endParaRPr lang="en-GB" sz="24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/>
              <a:t>Constructorii</a:t>
            </a:r>
            <a:r>
              <a:rPr lang="hu-HU" dirty="0"/>
              <a:t> </a:t>
            </a:r>
            <a:r>
              <a:rPr lang="hu-HU" dirty="0" err="1"/>
              <a:t>nu</a:t>
            </a:r>
            <a:r>
              <a:rPr lang="hu-HU" dirty="0"/>
              <a:t> </a:t>
            </a:r>
            <a:r>
              <a:rPr lang="hu-HU" dirty="0" err="1"/>
              <a:t>pot</a:t>
            </a:r>
            <a:r>
              <a:rPr lang="hu-HU" dirty="0"/>
              <a:t> fi </a:t>
            </a:r>
            <a:r>
              <a:rPr lang="hu-HU" dirty="0" err="1"/>
              <a:t>funcții</a:t>
            </a:r>
            <a:r>
              <a:rPr lang="hu-HU" dirty="0"/>
              <a:t> </a:t>
            </a:r>
            <a:r>
              <a:rPr lang="hu-HU" dirty="0" err="1"/>
              <a:t>virtuale</a:t>
            </a:r>
            <a:endParaRPr lang="hu-HU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err="1"/>
              <a:t>Destructori</a:t>
            </a:r>
            <a:r>
              <a:rPr lang="hu-HU" dirty="0"/>
              <a:t> </a:t>
            </a:r>
            <a:r>
              <a:rPr lang="hu-HU" dirty="0" err="1"/>
              <a:t>pot</a:t>
            </a:r>
            <a:r>
              <a:rPr lang="hu-HU" dirty="0"/>
              <a:t> fi </a:t>
            </a:r>
            <a:r>
              <a:rPr lang="hu-HU" dirty="0" err="1"/>
              <a:t>funcții</a:t>
            </a:r>
            <a:r>
              <a:rPr lang="hu-HU" dirty="0"/>
              <a:t> </a:t>
            </a:r>
            <a:r>
              <a:rPr lang="hu-HU" dirty="0" err="1"/>
              <a:t>virtuale</a:t>
            </a:r>
            <a:r>
              <a:rPr lang="hu-HU" dirty="0"/>
              <a:t>. </a:t>
            </a:r>
            <a:r>
              <a:rPr lang="hu-HU" dirty="0" err="1"/>
              <a:t>Uneori</a:t>
            </a:r>
            <a:r>
              <a:rPr lang="hu-HU" dirty="0"/>
              <a:t> </a:t>
            </a:r>
            <a:r>
              <a:rPr lang="hu-HU" dirty="0" err="1"/>
              <a:t>chiar</a:t>
            </a:r>
            <a:r>
              <a:rPr lang="hu-HU" dirty="0"/>
              <a:t> este </a:t>
            </a:r>
            <a:r>
              <a:rPr lang="hu-HU" dirty="0" err="1"/>
              <a:t>necesar</a:t>
            </a:r>
            <a:r>
              <a:rPr lang="hu-HU" dirty="0"/>
              <a:t> </a:t>
            </a:r>
            <a:r>
              <a:rPr lang="hu-HU" dirty="0" err="1"/>
              <a:t>acest</a:t>
            </a:r>
            <a:r>
              <a:rPr lang="hu-HU" dirty="0"/>
              <a:t> </a:t>
            </a:r>
            <a:r>
              <a:rPr lang="hu-HU" dirty="0" err="1"/>
              <a:t>lucru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31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Problema</a:t>
            </a:r>
            <a:r>
              <a:rPr lang="hu-HU" dirty="0"/>
              <a:t> 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273" y="1590675"/>
            <a:ext cx="9553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Să se creeze clasa </a:t>
            </a:r>
            <a:r>
              <a:rPr lang="hu-HU" b="1" dirty="0" err="1"/>
              <a:t>Punct</a:t>
            </a:r>
            <a:r>
              <a:rPr lang="hu-HU" b="1" dirty="0"/>
              <a:t> (Pont):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</a:t>
            </a:r>
            <a:r>
              <a:rPr lang="hu-HU" dirty="0" err="1"/>
              <a:t>să</a:t>
            </a:r>
            <a:r>
              <a:rPr lang="hu-HU" dirty="0"/>
              <a:t> </a:t>
            </a:r>
            <a:r>
              <a:rPr lang="hu-HU" dirty="0" err="1"/>
              <a:t>conțină</a:t>
            </a:r>
            <a:r>
              <a:rPr lang="hu-HU" dirty="0"/>
              <a:t> un </a:t>
            </a:r>
            <a:r>
              <a:rPr lang="hu-HU" dirty="0" err="1"/>
              <a:t>câmp</a:t>
            </a:r>
            <a:r>
              <a:rPr lang="hu-HU" dirty="0"/>
              <a:t> x </a:t>
            </a:r>
            <a:r>
              <a:rPr lang="hu-HU" dirty="0" err="1"/>
              <a:t>și</a:t>
            </a:r>
            <a:r>
              <a:rPr lang="hu-HU" dirty="0"/>
              <a:t> un </a:t>
            </a:r>
            <a:r>
              <a:rPr lang="hu-HU" dirty="0" err="1"/>
              <a:t>câmp</a:t>
            </a:r>
            <a:r>
              <a:rPr lang="hu-HU" dirty="0"/>
              <a:t> y. </a:t>
            </a:r>
            <a:r>
              <a:rPr lang="hu-HU" dirty="0" err="1"/>
              <a:t>Să</a:t>
            </a:r>
            <a:r>
              <a:rPr lang="hu-HU" dirty="0"/>
              <a:t> se </a:t>
            </a:r>
            <a:r>
              <a:rPr lang="hu-HU" dirty="0" err="1"/>
              <a:t>definească</a:t>
            </a:r>
            <a:r>
              <a:rPr lang="hu-HU" dirty="0"/>
              <a:t> </a:t>
            </a:r>
            <a:r>
              <a:rPr lang="hu-HU" dirty="0" err="1"/>
              <a:t>și</a:t>
            </a:r>
            <a:r>
              <a:rPr lang="hu-HU" dirty="0"/>
              <a:t> un </a:t>
            </a:r>
            <a:r>
              <a:rPr lang="hu-HU" dirty="0" err="1"/>
              <a:t>constructor</a:t>
            </a:r>
            <a:r>
              <a:rPr lang="hu-HU" dirty="0"/>
              <a:t> </a:t>
            </a:r>
            <a:r>
              <a:rPr lang="hu-HU" dirty="0" err="1"/>
              <a:t>pentru</a:t>
            </a:r>
            <a:r>
              <a:rPr lang="hu-HU" dirty="0"/>
              <a:t> </a:t>
            </a:r>
            <a:r>
              <a:rPr lang="hu-HU" dirty="0" err="1"/>
              <a:t>clasă</a:t>
            </a:r>
            <a:r>
              <a:rPr lang="hu-HU" dirty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49" y="2276475"/>
            <a:ext cx="35718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9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Problema</a:t>
            </a:r>
            <a:r>
              <a:rPr lang="hu-HU" dirty="0"/>
              <a:t> 1.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1643062"/>
            <a:ext cx="59055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3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Problema</a:t>
            </a:r>
            <a:r>
              <a:rPr lang="hu-HU" dirty="0"/>
              <a:t> 1.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50" y="1852612"/>
            <a:ext cx="38671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227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9F9F9F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748</Words>
  <Application>Microsoft Office PowerPoint</Application>
  <PresentationFormat>Szélesvásznú</PresentationFormat>
  <Paragraphs>159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Consolas</vt:lpstr>
      <vt:lpstr>Trebuchet MS</vt:lpstr>
      <vt:lpstr>Wingdings</vt:lpstr>
      <vt:lpstr>Wingdings 3</vt:lpstr>
      <vt:lpstr>Facet</vt:lpstr>
      <vt:lpstr>Programare orientată pe obiecte în C#</vt:lpstr>
      <vt:lpstr>Polimorfism</vt:lpstr>
      <vt:lpstr>Polimorfism</vt:lpstr>
      <vt:lpstr>Polimorfism</vt:lpstr>
      <vt:lpstr>Polimorfism</vt:lpstr>
      <vt:lpstr>Polimorfism</vt:lpstr>
      <vt:lpstr>Problema 1.</vt:lpstr>
      <vt:lpstr>Problema 1.</vt:lpstr>
      <vt:lpstr>Problema 1.</vt:lpstr>
      <vt:lpstr>Problema 2.</vt:lpstr>
      <vt:lpstr>Grafică în C#</vt:lpstr>
      <vt:lpstr>Grafică în C#</vt:lpstr>
      <vt:lpstr>Grafică în C#</vt:lpstr>
      <vt:lpstr>Grafică în C#</vt:lpstr>
      <vt:lpstr>Grafică în C#</vt:lpstr>
      <vt:lpstr>Grafică în C#</vt:lpstr>
      <vt:lpstr>Grafică în C#</vt:lpstr>
      <vt:lpstr>Grafică în C#</vt:lpstr>
      <vt:lpstr>Exemplu pentru Polymorfism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105</cp:revision>
  <dcterms:created xsi:type="dcterms:W3CDTF">2019-05-07T16:11:14Z</dcterms:created>
  <dcterms:modified xsi:type="dcterms:W3CDTF">2019-10-10T18:35:02Z</dcterms:modified>
</cp:coreProperties>
</file>